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embeddedFontLst>
    <p:embeddedFont>
      <p:font typeface="Gill Sans"/>
      <p:regular r:id="rId13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5" roundtripDataSignature="AMtx7mgpNf7IRSh+MK8iwXj754QpHNiq3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GillSans-regular.fntdata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customschemas.google.com/relationships/presentationmetadata" Target="metadata"/><Relationship Id="rId14" Type="http://schemas.openxmlformats.org/officeDocument/2006/relationships/font" Target="fonts/GillSans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it-IT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1"/>
          <p:cNvSpPr txBox="1"/>
          <p:nvPr>
            <p:ph type="ctrTitle"/>
          </p:nvPr>
        </p:nvSpPr>
        <p:spPr>
          <a:xfrm>
            <a:off x="2417779" y="802298"/>
            <a:ext cx="8637073" cy="2541431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Gill Sans"/>
              <a:buNone/>
              <a:defRPr sz="6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" type="subTitle"/>
          </p:nvPr>
        </p:nvSpPr>
        <p:spPr>
          <a:xfrm>
            <a:off x="2417780" y="3531204"/>
            <a:ext cx="8637072" cy="97762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0" sz="1800" cap="none">
                <a:solidFill>
                  <a:schemeClr val="dk1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21" name="Google Shape;21;p11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1" type="ftr"/>
          </p:nvPr>
        </p:nvSpPr>
        <p:spPr>
          <a:xfrm>
            <a:off x="2416500" y="329307"/>
            <a:ext cx="49739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1"/>
          <p:cNvSpPr txBox="1"/>
          <p:nvPr>
            <p:ph idx="12" type="sldNum"/>
          </p:nvPr>
        </p:nvSpPr>
        <p:spPr>
          <a:xfrm>
            <a:off x="1437664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cxnSp>
        <p:nvCxnSpPr>
          <p:cNvPr id="24" name="Google Shape;24;p11"/>
          <p:cNvCxnSpPr/>
          <p:nvPr/>
        </p:nvCxnSpPr>
        <p:spPr>
          <a:xfrm>
            <a:off x="2417780" y="3528542"/>
            <a:ext cx="863707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0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0"/>
          <p:cNvSpPr txBox="1"/>
          <p:nvPr>
            <p:ph idx="1" type="body"/>
          </p:nvPr>
        </p:nvSpPr>
        <p:spPr>
          <a:xfrm rot="5400000">
            <a:off x="4527910" y="-1060599"/>
            <a:ext cx="3450613" cy="9603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9" name="Google Shape;89;p20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20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0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cxnSp>
        <p:nvCxnSpPr>
          <p:cNvPr id="92" name="Google Shape;92;p20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itleAndTx">
  <p:cSld name="VERTICAL_TITLE_AND_VERTICAL_TEX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1"/>
          <p:cNvSpPr txBox="1"/>
          <p:nvPr>
            <p:ph type="title"/>
          </p:nvPr>
        </p:nvSpPr>
        <p:spPr>
          <a:xfrm rot="5400000">
            <a:off x="7917038" y="2321047"/>
            <a:ext cx="4659889" cy="16157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1"/>
          <p:cNvSpPr txBox="1"/>
          <p:nvPr>
            <p:ph idx="1" type="body"/>
          </p:nvPr>
        </p:nvSpPr>
        <p:spPr>
          <a:xfrm rot="5400000">
            <a:off x="3029143" y="-785498"/>
            <a:ext cx="4659889" cy="78288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6" name="Google Shape;96;p21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" name="Google Shape;97;p21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1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cxnSp>
        <p:nvCxnSpPr>
          <p:cNvPr id="99" name="Google Shape;99;p21"/>
          <p:cNvCxnSpPr/>
          <p:nvPr/>
        </p:nvCxnSpPr>
        <p:spPr>
          <a:xfrm>
            <a:off x="9439111" y="798973"/>
            <a:ext cx="0" cy="4659889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2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2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2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cxnSp>
        <p:nvCxnSpPr>
          <p:cNvPr id="31" name="Google Shape;31;p12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/>
          <p:nvPr>
            <p:ph type="title"/>
          </p:nvPr>
        </p:nvSpPr>
        <p:spPr>
          <a:xfrm>
            <a:off x="1454239" y="1756130"/>
            <a:ext cx="8643154" cy="18879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Gill Sans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" type="body"/>
          </p:nvPr>
        </p:nvSpPr>
        <p:spPr>
          <a:xfrm>
            <a:off x="1454239" y="3806195"/>
            <a:ext cx="8630446" cy="10129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914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9" name="Google Shape;39;p14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4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cxnSp>
        <p:nvCxnSpPr>
          <p:cNvPr id="42" name="Google Shape;42;p14"/>
          <p:cNvCxnSpPr/>
          <p:nvPr/>
        </p:nvCxnSpPr>
        <p:spPr>
          <a:xfrm>
            <a:off x="1454239" y="3804985"/>
            <a:ext cx="8630446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5"/>
          <p:cNvSpPr txBox="1"/>
          <p:nvPr>
            <p:ph type="title"/>
          </p:nvPr>
        </p:nvSpPr>
        <p:spPr>
          <a:xfrm>
            <a:off x="1449217" y="804889"/>
            <a:ext cx="9605635" cy="10593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5"/>
          <p:cNvSpPr txBox="1"/>
          <p:nvPr>
            <p:ph idx="1" type="body"/>
          </p:nvPr>
        </p:nvSpPr>
        <p:spPr>
          <a:xfrm>
            <a:off x="1447331" y="2010878"/>
            <a:ext cx="4645152" cy="34485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5"/>
          <p:cNvSpPr txBox="1"/>
          <p:nvPr>
            <p:ph idx="2" type="body"/>
          </p:nvPr>
        </p:nvSpPr>
        <p:spPr>
          <a:xfrm>
            <a:off x="6413771" y="2017343"/>
            <a:ext cx="4645152" cy="3441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cxnSp>
        <p:nvCxnSpPr>
          <p:cNvPr id="50" name="Google Shape;50;p15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6"/>
          <p:cNvSpPr txBox="1"/>
          <p:nvPr>
            <p:ph type="title"/>
          </p:nvPr>
        </p:nvSpPr>
        <p:spPr>
          <a:xfrm>
            <a:off x="1447191" y="804163"/>
            <a:ext cx="9607661" cy="10563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" type="body"/>
          </p:nvPr>
        </p:nvSpPr>
        <p:spPr>
          <a:xfrm>
            <a:off x="1447191" y="2019549"/>
            <a:ext cx="4645152" cy="80194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b="0" sz="2200" cap="none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4" name="Google Shape;54;p16"/>
          <p:cNvSpPr txBox="1"/>
          <p:nvPr>
            <p:ph idx="2" type="body"/>
          </p:nvPr>
        </p:nvSpPr>
        <p:spPr>
          <a:xfrm>
            <a:off x="1447191" y="2824269"/>
            <a:ext cx="4645152" cy="26444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6"/>
          <p:cNvSpPr txBox="1"/>
          <p:nvPr>
            <p:ph idx="3" type="body"/>
          </p:nvPr>
        </p:nvSpPr>
        <p:spPr>
          <a:xfrm>
            <a:off x="6412362" y="2023003"/>
            <a:ext cx="4645152" cy="8022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b="0" sz="2200" cap="none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6" name="Google Shape;56;p16"/>
          <p:cNvSpPr txBox="1"/>
          <p:nvPr>
            <p:ph idx="4" type="body"/>
          </p:nvPr>
        </p:nvSpPr>
        <p:spPr>
          <a:xfrm>
            <a:off x="6412362" y="2821491"/>
            <a:ext cx="4645152" cy="26373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16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6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cxnSp>
        <p:nvCxnSpPr>
          <p:cNvPr id="60" name="Google Shape;60;p16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7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7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7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7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cxnSp>
        <p:nvCxnSpPr>
          <p:cNvPr id="66" name="Google Shape;66;p17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8"/>
          <p:cNvSpPr txBox="1"/>
          <p:nvPr>
            <p:ph type="title"/>
          </p:nvPr>
        </p:nvSpPr>
        <p:spPr>
          <a:xfrm>
            <a:off x="1444671" y="798973"/>
            <a:ext cx="3273099" cy="224711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8"/>
          <p:cNvSpPr txBox="1"/>
          <p:nvPr>
            <p:ph idx="1" type="body"/>
          </p:nvPr>
        </p:nvSpPr>
        <p:spPr>
          <a:xfrm>
            <a:off x="5043714" y="798974"/>
            <a:ext cx="6012470" cy="46588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0" name="Google Shape;70;p18"/>
          <p:cNvSpPr txBox="1"/>
          <p:nvPr>
            <p:ph idx="2" type="body"/>
          </p:nvPr>
        </p:nvSpPr>
        <p:spPr>
          <a:xfrm>
            <a:off x="1444671" y="3205491"/>
            <a:ext cx="3275013" cy="2248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71" name="Google Shape;71;p18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cxnSp>
        <p:nvCxnSpPr>
          <p:cNvPr id="74" name="Google Shape;74;p18"/>
          <p:cNvCxnSpPr/>
          <p:nvPr/>
        </p:nvCxnSpPr>
        <p:spPr>
          <a:xfrm>
            <a:off x="1448280" y="3205491"/>
            <a:ext cx="3269490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oogle Shape;76;p19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77" name="Google Shape;77;p19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  <a:lin ang="5400000" scaled="0"/>
            </a:gradFill>
            <a:ln>
              <a:noFill/>
            </a:ln>
            <a:effectLst>
              <a:outerShdw blurRad="127000" sx="98000" rotWithShape="0" algn="tl" dir="4740000" dist="228600" sy="98000">
                <a:srgbClr val="000000">
                  <a:alpha val="33725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9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cap="flat" cmpd="sng" w="50800">
              <a:solidFill>
                <a:srgbClr val="191919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9" name="Google Shape;79;p19"/>
          <p:cNvSpPr txBox="1"/>
          <p:nvPr>
            <p:ph type="title"/>
          </p:nvPr>
        </p:nvSpPr>
        <p:spPr>
          <a:xfrm>
            <a:off x="1451206" y="1129513"/>
            <a:ext cx="5532328" cy="183058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9"/>
          <p:cNvSpPr/>
          <p:nvPr>
            <p:ph idx="2" type="pic"/>
          </p:nvPr>
        </p:nvSpPr>
        <p:spPr>
          <a:xfrm>
            <a:off x="8124389" y="1122542"/>
            <a:ext cx="2791171" cy="3866327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81" name="Google Shape;81;p19"/>
          <p:cNvSpPr txBox="1"/>
          <p:nvPr>
            <p:ph idx="1" type="body"/>
          </p:nvPr>
        </p:nvSpPr>
        <p:spPr>
          <a:xfrm>
            <a:off x="1450329" y="3145992"/>
            <a:ext cx="5524404" cy="20037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indent="-228600" lvl="1" marL="914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82" name="Google Shape;82;p19"/>
          <p:cNvSpPr txBox="1"/>
          <p:nvPr>
            <p:ph idx="10" type="dt"/>
          </p:nvPr>
        </p:nvSpPr>
        <p:spPr>
          <a:xfrm>
            <a:off x="1447382" y="5469856"/>
            <a:ext cx="5527351" cy="3201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9"/>
          <p:cNvSpPr txBox="1"/>
          <p:nvPr>
            <p:ph idx="11" type="ftr"/>
          </p:nvPr>
        </p:nvSpPr>
        <p:spPr>
          <a:xfrm>
            <a:off x="1447382" y="318640"/>
            <a:ext cx="5541004" cy="3209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9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cxnSp>
        <p:nvCxnSpPr>
          <p:cNvPr id="85" name="Google Shape;85;p19"/>
          <p:cNvCxnSpPr/>
          <p:nvPr/>
        </p:nvCxnSpPr>
        <p:spPr>
          <a:xfrm>
            <a:off x="1447382" y="3143605"/>
            <a:ext cx="5527351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BE9E6"/>
            </a:gs>
            <a:gs pos="100000">
              <a:srgbClr val="C9C5C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>
            <a:gsLst>
              <a:gs pos="0">
                <a:srgbClr val="DFDBD5">
                  <a:alpha val="0"/>
                </a:srgbClr>
              </a:gs>
              <a:gs pos="100000">
                <a:schemeClr val="lt2"/>
              </a:gs>
            </a:gsLst>
            <a:lin ang="5400000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" name="Google Shape;11;p10"/>
          <p:cNvPicPr preferRelativeResize="0"/>
          <p:nvPr/>
        </p:nvPicPr>
        <p:blipFill rotWithShape="1">
          <a:blip r:embed="rId1">
            <a:alphaModFix/>
          </a:blip>
          <a:srcRect b="-1538" l="0" r="0" t="1538"/>
          <a:stretch/>
        </p:blipFill>
        <p:spPr>
          <a:xfrm>
            <a:off x="0" y="6126480"/>
            <a:ext cx="12192000" cy="74295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0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b="0" i="0" sz="3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10"/>
          <p:cNvSpPr txBox="1"/>
          <p:nvPr>
            <p:ph idx="1" type="body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42900" lvl="1" marL="914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30200" lvl="2" marL="1371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317500" lvl="3" marL="1828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304800" lvl="4" marL="22860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304800" lvl="5" marL="27432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304800" lvl="6" marL="32004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304800" lvl="7" marL="36576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304800" lvl="8" marL="4114800" marR="0" rtl="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4" name="Google Shape;14;p10"/>
          <p:cNvSpPr txBox="1"/>
          <p:nvPr>
            <p:ph idx="10" type="dt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5" name="Google Shape;15;p10"/>
          <p:cNvSpPr txBox="1"/>
          <p:nvPr>
            <p:ph idx="11" type="ftr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6" name="Google Shape;16;p10"/>
          <p:cNvSpPr txBox="1"/>
          <p:nvPr>
            <p:ph idx="12" type="sldNum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2800" u="none" cap="none" strike="noStrik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  <p:cxnSp>
        <p:nvCxnSpPr>
          <p:cNvPr id="17" name="Google Shape;17;p10"/>
          <p:cNvCxnSpPr/>
          <p:nvPr/>
        </p:nvCxnSpPr>
        <p:spPr>
          <a:xfrm>
            <a:off x="0" y="6128413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000001">
                <a:alpha val="2000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alessia.muratori@uniurb.it" TargetMode="External"/><Relationship Id="rId4" Type="http://schemas.openxmlformats.org/officeDocument/2006/relationships/image" Target="../media/image1.jpg"/><Relationship Id="rId5" Type="http://schemas.openxmlformats.org/officeDocument/2006/relationships/image" Target="../media/image3.png"/><Relationship Id="rId6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1.jpg"/><Relationship Id="rId5" Type="http://schemas.openxmlformats.org/officeDocument/2006/relationships/hyperlink" Target="https://www.istruzione.it/esame_di_stato/Primo_Ciclo/normativa/allegati/prot5669_11.pdf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BE9E6"/>
            </a:gs>
            <a:gs pos="100000">
              <a:srgbClr val="C9C5C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"/>
          <p:cNvSpPr/>
          <p:nvPr/>
        </p:nvSpPr>
        <p:spPr>
          <a:xfrm>
            <a:off x="2" y="0"/>
            <a:ext cx="12191695" cy="6858000"/>
          </a:xfrm>
          <a:prstGeom prst="rect">
            <a:avLst/>
          </a:prstGeom>
          <a:gradFill>
            <a:gsLst>
              <a:gs pos="0">
                <a:srgbClr val="EBE9E6"/>
              </a:gs>
              <a:gs pos="100000">
                <a:srgbClr val="C9C5C0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5" name="Google Shape;105;p1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>
            <a:gsLst>
              <a:gs pos="0">
                <a:srgbClr val="DFDBD5">
                  <a:alpha val="0"/>
                </a:srgbClr>
              </a:gs>
              <a:gs pos="100000">
                <a:schemeClr val="lt2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6" name="Google Shape;106;p1"/>
          <p:cNvSpPr txBox="1"/>
          <p:nvPr>
            <p:ph idx="1" type="subTitle"/>
          </p:nvPr>
        </p:nvSpPr>
        <p:spPr>
          <a:xfrm>
            <a:off x="8671406" y="3103464"/>
            <a:ext cx="3088471" cy="228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 sz="1600"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lang="it-IT" sz="1600"/>
              <a:t>DOTT.SSA MURATORI ALESSIA 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lang="it-IT" sz="1600" u="sng" cap="none">
                <a:solidFill>
                  <a:schemeClr val="hlink"/>
                </a:solidFill>
                <a:hlinkClick r:id="rId3"/>
              </a:rPr>
              <a:t>alessia.muratori@uniurb.it</a:t>
            </a:r>
            <a:endParaRPr sz="1600" cap="none"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400" cap="none"/>
          </a:p>
        </p:txBody>
      </p:sp>
      <p:sp>
        <p:nvSpPr>
          <p:cNvPr id="107" name="Google Shape;107;p1"/>
          <p:cNvSpPr/>
          <p:nvPr/>
        </p:nvSpPr>
        <p:spPr>
          <a:xfrm>
            <a:off x="684256" y="481108"/>
            <a:ext cx="7508096" cy="5150164"/>
          </a:xfrm>
          <a:prstGeom prst="rect">
            <a:avLst/>
          </a:prstGeom>
          <a:gradFill>
            <a:gsLst>
              <a:gs pos="0">
                <a:srgbClr val="000001"/>
              </a:gs>
              <a:gs pos="100000">
                <a:srgbClr val="191919"/>
              </a:gs>
            </a:gsLst>
            <a:lin ang="5400000" scaled="0"/>
          </a:gradFill>
          <a:ln>
            <a:noFill/>
          </a:ln>
          <a:effectLst>
            <a:outerShdw blurRad="127000" sx="98000" rotWithShape="0" algn="tl" dir="4740000" dist="228600" sy="98000">
              <a:srgbClr val="000000">
                <a:alpha val="3372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8" name="Google Shape;108;p1"/>
          <p:cNvSpPr/>
          <p:nvPr/>
        </p:nvSpPr>
        <p:spPr>
          <a:xfrm>
            <a:off x="849284" y="646746"/>
            <a:ext cx="7178040" cy="4818888"/>
          </a:xfrm>
          <a:prstGeom prst="rect">
            <a:avLst/>
          </a:prstGeom>
          <a:gradFill>
            <a:gsLst>
              <a:gs pos="0">
                <a:srgbClr val="DADADA"/>
              </a:gs>
              <a:gs pos="100000">
                <a:srgbClr val="FFFFFE"/>
              </a:gs>
            </a:gsLst>
            <a:lin ang="16200000" scaled="0"/>
          </a:gradFill>
          <a:ln cap="flat" cmpd="sng" w="50800">
            <a:solidFill>
              <a:srgbClr val="1919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09" name="Google Shape;109;p1"/>
          <p:cNvSpPr/>
          <p:nvPr/>
        </p:nvSpPr>
        <p:spPr>
          <a:xfrm>
            <a:off x="1169324" y="966786"/>
            <a:ext cx="6537960" cy="4178808"/>
          </a:xfrm>
          <a:prstGeom prst="rect">
            <a:avLst/>
          </a:prstGeom>
          <a:solidFill>
            <a:srgbClr val="FFFFFE"/>
          </a:solidFill>
          <a:ln cap="flat" cmpd="sng" w="9525">
            <a:solidFill>
              <a:srgbClr val="DFDBD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0" name="Google Shape;110;p1"/>
          <p:cNvSpPr txBox="1"/>
          <p:nvPr>
            <p:ph type="ctrTitle"/>
          </p:nvPr>
        </p:nvSpPr>
        <p:spPr>
          <a:xfrm>
            <a:off x="1380039" y="1155806"/>
            <a:ext cx="6116531" cy="380076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00"/>
              <a:buFont typeface="Gill Sans"/>
              <a:buNone/>
            </a:pPr>
            <a:r>
              <a:rPr i="1" lang="it-IT" sz="3700">
                <a:solidFill>
                  <a:srgbClr val="000000"/>
                </a:solidFill>
              </a:rPr>
              <a:t>UDL</a:t>
            </a:r>
            <a:r>
              <a:rPr lang="it-IT" sz="3700">
                <a:solidFill>
                  <a:srgbClr val="000000"/>
                </a:solidFill>
              </a:rPr>
              <a:t> E DIDATTICA DELLA MATEMATICA INCLUSIVA:</a:t>
            </a:r>
            <a:br>
              <a:rPr lang="it-IT" sz="3700">
                <a:solidFill>
                  <a:srgbClr val="000000"/>
                </a:solidFill>
              </a:rPr>
            </a:br>
            <a:r>
              <a:rPr lang="it-IT" sz="3700">
                <a:solidFill>
                  <a:srgbClr val="000000"/>
                </a:solidFill>
              </a:rPr>
              <a:t>LA DISCALCULIA EVOLUTIVA</a:t>
            </a:r>
            <a:endParaRPr/>
          </a:p>
        </p:txBody>
      </p:sp>
      <p:cxnSp>
        <p:nvCxnSpPr>
          <p:cNvPr id="111" name="Google Shape;111;p1"/>
          <p:cNvCxnSpPr/>
          <p:nvPr/>
        </p:nvCxnSpPr>
        <p:spPr>
          <a:xfrm>
            <a:off x="8680960" y="3056721"/>
            <a:ext cx="2844424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2" name="Google Shape;112;p1"/>
          <p:cNvCxnSpPr/>
          <p:nvPr/>
        </p:nvCxnSpPr>
        <p:spPr>
          <a:xfrm>
            <a:off x="0" y="6128413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000001">
                <a:alpha val="2000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13" name="Google Shape;113;p1"/>
          <p:cNvPicPr preferRelativeResize="0"/>
          <p:nvPr/>
        </p:nvPicPr>
        <p:blipFill rotWithShape="1">
          <a:blip r:embed="rId4">
            <a:alphaModFix/>
          </a:blip>
          <a:srcRect b="-1538" l="0" r="0" t="1538"/>
          <a:stretch/>
        </p:blipFill>
        <p:spPr>
          <a:xfrm>
            <a:off x="0" y="6126480"/>
            <a:ext cx="12192000" cy="742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512392" y="378863"/>
            <a:ext cx="3336229" cy="1355343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magine che contiene testo, Carattere&#10;&#10;Descrizione generata automaticamente" id="115" name="Google Shape;115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8297796" y="5054650"/>
            <a:ext cx="3831459" cy="7139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BE9E6"/>
            </a:gs>
            <a:gs pos="100000">
              <a:srgbClr val="C9C5C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"/>
          <p:cNvSpPr/>
          <p:nvPr/>
        </p:nvSpPr>
        <p:spPr>
          <a:xfrm>
            <a:off x="303" y="0"/>
            <a:ext cx="12191695" cy="6858000"/>
          </a:xfrm>
          <a:prstGeom prst="rect">
            <a:avLst/>
          </a:prstGeom>
          <a:gradFill>
            <a:gsLst>
              <a:gs pos="0">
                <a:srgbClr val="EBE9E6"/>
              </a:gs>
              <a:gs pos="100000">
                <a:srgbClr val="C9C5C0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1" name="Google Shape;121;p2"/>
          <p:cNvSpPr/>
          <p:nvPr/>
        </p:nvSpPr>
        <p:spPr>
          <a:xfrm>
            <a:off x="0" y="-2"/>
            <a:ext cx="4062127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2" name="Google Shape;122;p2"/>
          <p:cNvSpPr txBox="1"/>
          <p:nvPr>
            <p:ph type="title"/>
          </p:nvPr>
        </p:nvSpPr>
        <p:spPr>
          <a:xfrm>
            <a:off x="849683" y="1240076"/>
            <a:ext cx="2727813" cy="4584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Gill Sans"/>
              <a:buNone/>
            </a:pPr>
            <a:r>
              <a:rPr lang="it-IT" sz="2200">
                <a:solidFill>
                  <a:srgbClr val="FFFFFF"/>
                </a:solidFill>
              </a:rPr>
              <a:t>QUALI SONO LE CARATTERISTICHE PER UNA DIAGNOSI DI DISCALCULIA?</a:t>
            </a:r>
            <a:endParaRPr/>
          </a:p>
        </p:txBody>
      </p:sp>
      <p:sp>
        <p:nvSpPr>
          <p:cNvPr id="123" name="Google Shape;123;p2"/>
          <p:cNvSpPr txBox="1"/>
          <p:nvPr>
            <p:ph idx="1" type="body"/>
          </p:nvPr>
        </p:nvSpPr>
        <p:spPr>
          <a:xfrm>
            <a:off x="4705594" y="1240077"/>
            <a:ext cx="6034827" cy="49164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it-IT">
                <a:latin typeface="Arial"/>
                <a:ea typeface="Arial"/>
                <a:cs typeface="Arial"/>
                <a:sym typeface="Arial"/>
              </a:rPr>
              <a:t>Nei riferimenti internazionali ICD – 10 (</a:t>
            </a:r>
            <a:r>
              <a:rPr i="1" lang="it-IT">
                <a:latin typeface="Arial"/>
                <a:ea typeface="Arial"/>
                <a:cs typeface="Arial"/>
                <a:sym typeface="Arial"/>
              </a:rPr>
              <a:t>International Classification of Diseases</a:t>
            </a:r>
            <a:r>
              <a:rPr lang="it-IT">
                <a:latin typeface="Arial"/>
                <a:ea typeface="Arial"/>
                <a:cs typeface="Arial"/>
                <a:sym typeface="Arial"/>
              </a:rPr>
              <a:t>, dell’OMS) e DSM – V (</a:t>
            </a:r>
            <a:r>
              <a:rPr i="1" lang="it-IT">
                <a:latin typeface="Arial"/>
                <a:ea typeface="Arial"/>
                <a:cs typeface="Arial"/>
                <a:sym typeface="Arial"/>
              </a:rPr>
              <a:t>Diagnostic and Statistical Manual of mental disorders</a:t>
            </a:r>
            <a:r>
              <a:rPr lang="it-IT">
                <a:latin typeface="Arial"/>
                <a:ea typeface="Arial"/>
                <a:cs typeface="Arial"/>
                <a:sym typeface="Arial"/>
              </a:rPr>
              <a:t>, dell’ASP) la discalculia, ricompresa nei Disturbi Specifici dell’Apprendimento viene definita come il </a:t>
            </a:r>
            <a:r>
              <a:rPr b="1" lang="it-IT">
                <a:latin typeface="Arial"/>
                <a:ea typeface="Arial"/>
                <a:cs typeface="Arial"/>
                <a:sym typeface="Arial"/>
              </a:rPr>
              <a:t>disturbo riguardante le abilità di numero e calcolo, a fronte di un funzionamento intellettivo generale intatto. Essa è caratterizzata dalla difficoltà di padroneggiare il concetto di numero, ma anche da deficit di memorizzazione di fatti aritmetici, di acquisizione di strategie di calcolo accurato e fluente e difficoltà nel ragionamento matematico.</a:t>
            </a:r>
            <a:r>
              <a:rPr lang="it-IT"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"/>
          <p:cNvSpPr txBox="1"/>
          <p:nvPr/>
        </p:nvSpPr>
        <p:spPr>
          <a:xfrm>
            <a:off x="492370" y="5115866"/>
            <a:ext cx="11207260" cy="1015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t-IT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ATTENZIONE: La discalculia evolutiva è una condizione relativamente poco frequente (</a:t>
            </a:r>
            <a:r>
              <a:rPr b="0" i="0" lang="it-IT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0" i="0" lang="it-IT" sz="20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-3% della popolazione), tuttavia la segnalazione degli studenti con DIFFICOLTA’ in matematica arriva al 15-20% della popolazione!</a:t>
            </a:r>
            <a:endParaRPr/>
          </a:p>
        </p:txBody>
      </p:sp>
      <p:sp>
        <p:nvSpPr>
          <p:cNvPr id="129" name="Google Shape;129;p3"/>
          <p:cNvSpPr/>
          <p:nvPr/>
        </p:nvSpPr>
        <p:spPr>
          <a:xfrm>
            <a:off x="4034118" y="2657139"/>
            <a:ext cx="3442447" cy="1549101"/>
          </a:xfrm>
          <a:prstGeom prst="roundRect">
            <a:avLst>
              <a:gd fmla="val 16667" name="adj"/>
            </a:avLst>
          </a:prstGeom>
          <a:solidFill>
            <a:srgbClr val="E66382"/>
          </a:solidFill>
          <a:ln cap="flat" cmpd="sng" w="15875">
            <a:solidFill>
              <a:srgbClr val="4D0C1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0" name="Google Shape;130;p3"/>
          <p:cNvSpPr/>
          <p:nvPr/>
        </p:nvSpPr>
        <p:spPr>
          <a:xfrm>
            <a:off x="4632063" y="597405"/>
            <a:ext cx="2246555" cy="929640"/>
          </a:xfrm>
          <a:prstGeom prst="roundRect">
            <a:avLst>
              <a:gd fmla="val 16667" name="adj"/>
            </a:avLst>
          </a:prstGeom>
          <a:solidFill>
            <a:srgbClr val="E66382"/>
          </a:solidFill>
          <a:ln cap="flat" cmpd="sng" w="15875">
            <a:solidFill>
              <a:srgbClr val="4D0C1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1" name="Google Shape;131;p3"/>
          <p:cNvSpPr/>
          <p:nvPr/>
        </p:nvSpPr>
        <p:spPr>
          <a:xfrm>
            <a:off x="1009425" y="597405"/>
            <a:ext cx="2246555" cy="929640"/>
          </a:xfrm>
          <a:prstGeom prst="roundRect">
            <a:avLst>
              <a:gd fmla="val 16667" name="adj"/>
            </a:avLst>
          </a:prstGeom>
          <a:solidFill>
            <a:srgbClr val="E66382"/>
          </a:solidFill>
          <a:ln cap="flat" cmpd="sng" w="15875">
            <a:solidFill>
              <a:srgbClr val="4D0C1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2" name="Google Shape;132;p3"/>
          <p:cNvSpPr/>
          <p:nvPr/>
        </p:nvSpPr>
        <p:spPr>
          <a:xfrm>
            <a:off x="1009424" y="2131605"/>
            <a:ext cx="2246555" cy="929640"/>
          </a:xfrm>
          <a:prstGeom prst="roundRect">
            <a:avLst>
              <a:gd fmla="val 16667" name="adj"/>
            </a:avLst>
          </a:prstGeom>
          <a:solidFill>
            <a:srgbClr val="E66382"/>
          </a:solidFill>
          <a:ln cap="flat" cmpd="sng" w="15875">
            <a:solidFill>
              <a:srgbClr val="4D0C1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3" name="Google Shape;133;p3"/>
          <p:cNvSpPr/>
          <p:nvPr/>
        </p:nvSpPr>
        <p:spPr>
          <a:xfrm>
            <a:off x="1009423" y="3884442"/>
            <a:ext cx="2246555" cy="929640"/>
          </a:xfrm>
          <a:prstGeom prst="roundRect">
            <a:avLst>
              <a:gd fmla="val 16667" name="adj"/>
            </a:avLst>
          </a:prstGeom>
          <a:solidFill>
            <a:srgbClr val="E66382"/>
          </a:solidFill>
          <a:ln cap="flat" cmpd="sng" w="15875">
            <a:solidFill>
              <a:srgbClr val="4D0C1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4" name="Google Shape;134;p3"/>
          <p:cNvSpPr/>
          <p:nvPr/>
        </p:nvSpPr>
        <p:spPr>
          <a:xfrm>
            <a:off x="8415714" y="712203"/>
            <a:ext cx="2246555" cy="929640"/>
          </a:xfrm>
          <a:prstGeom prst="roundRect">
            <a:avLst>
              <a:gd fmla="val 16667" name="adj"/>
            </a:avLst>
          </a:prstGeom>
          <a:solidFill>
            <a:srgbClr val="E66382"/>
          </a:solidFill>
          <a:ln cap="flat" cmpd="sng" w="15875">
            <a:solidFill>
              <a:srgbClr val="4D0C1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5" name="Google Shape;135;p3"/>
          <p:cNvSpPr/>
          <p:nvPr/>
        </p:nvSpPr>
        <p:spPr>
          <a:xfrm>
            <a:off x="8517366" y="2336661"/>
            <a:ext cx="2246555" cy="929640"/>
          </a:xfrm>
          <a:prstGeom prst="roundRect">
            <a:avLst>
              <a:gd fmla="val 16667" name="adj"/>
            </a:avLst>
          </a:prstGeom>
          <a:solidFill>
            <a:srgbClr val="E66382"/>
          </a:solidFill>
          <a:ln cap="flat" cmpd="sng" w="15875">
            <a:solidFill>
              <a:srgbClr val="4D0C1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6" name="Google Shape;136;p3"/>
          <p:cNvSpPr/>
          <p:nvPr/>
        </p:nvSpPr>
        <p:spPr>
          <a:xfrm>
            <a:off x="8517366" y="3775124"/>
            <a:ext cx="2246555" cy="929640"/>
          </a:xfrm>
          <a:prstGeom prst="roundRect">
            <a:avLst>
              <a:gd fmla="val 16667" name="adj"/>
            </a:avLst>
          </a:prstGeom>
          <a:solidFill>
            <a:srgbClr val="E66382"/>
          </a:solidFill>
          <a:ln cap="flat" cmpd="sng" w="15875">
            <a:solidFill>
              <a:srgbClr val="4D0C1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37" name="Google Shape;137;p3"/>
          <p:cNvCxnSpPr/>
          <p:nvPr/>
        </p:nvCxnSpPr>
        <p:spPr>
          <a:xfrm rot="10800000">
            <a:off x="5755340" y="1625657"/>
            <a:ext cx="0" cy="83784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38" name="Google Shape;138;p3"/>
          <p:cNvCxnSpPr/>
          <p:nvPr/>
        </p:nvCxnSpPr>
        <p:spPr>
          <a:xfrm flipH="1" rot="10800000">
            <a:off x="7252445" y="1731981"/>
            <a:ext cx="1127762" cy="767177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39" name="Google Shape;139;p3"/>
          <p:cNvCxnSpPr/>
          <p:nvPr/>
        </p:nvCxnSpPr>
        <p:spPr>
          <a:xfrm rot="10800000">
            <a:off x="3255978" y="1731981"/>
            <a:ext cx="930539" cy="81854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40" name="Google Shape;140;p3"/>
          <p:cNvCxnSpPr/>
          <p:nvPr/>
        </p:nvCxnSpPr>
        <p:spPr>
          <a:xfrm rot="10800000">
            <a:off x="3334867" y="2707136"/>
            <a:ext cx="640980" cy="354109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41" name="Google Shape;141;p3"/>
          <p:cNvCxnSpPr/>
          <p:nvPr/>
        </p:nvCxnSpPr>
        <p:spPr>
          <a:xfrm flipH="1" rot="10800000">
            <a:off x="7593108" y="2938808"/>
            <a:ext cx="787099" cy="454114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42" name="Google Shape;142;p3"/>
          <p:cNvCxnSpPr/>
          <p:nvPr/>
        </p:nvCxnSpPr>
        <p:spPr>
          <a:xfrm flipH="1">
            <a:off x="3334867" y="4194046"/>
            <a:ext cx="699251" cy="32416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43" name="Google Shape;143;p3"/>
          <p:cNvCxnSpPr/>
          <p:nvPr/>
        </p:nvCxnSpPr>
        <p:spPr>
          <a:xfrm>
            <a:off x="7476565" y="4230766"/>
            <a:ext cx="903642" cy="28744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44" name="Google Shape;144;p3"/>
          <p:cNvSpPr txBox="1"/>
          <p:nvPr/>
        </p:nvSpPr>
        <p:spPr>
          <a:xfrm>
            <a:off x="4448286" y="2931257"/>
            <a:ext cx="2614108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DIFFICOLTÀ DI UNA PERSONA CON DISCALCULIA</a:t>
            </a:r>
            <a:endParaRPr/>
          </a:p>
        </p:txBody>
      </p:sp>
      <p:sp>
        <p:nvSpPr>
          <p:cNvPr id="145" name="Google Shape;145;p3"/>
          <p:cNvSpPr txBox="1"/>
          <p:nvPr/>
        </p:nvSpPr>
        <p:spPr>
          <a:xfrm>
            <a:off x="4811843" y="696017"/>
            <a:ext cx="188876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Difficoltà con la linea dei numeri</a:t>
            </a:r>
            <a:endParaRPr/>
          </a:p>
        </p:txBody>
      </p:sp>
      <p:sp>
        <p:nvSpPr>
          <p:cNvPr id="146" name="Google Shape;146;p3"/>
          <p:cNvSpPr txBox="1"/>
          <p:nvPr/>
        </p:nvSpPr>
        <p:spPr>
          <a:xfrm>
            <a:off x="1067248" y="2141254"/>
            <a:ext cx="2246553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Difficoltà a svolgere calcoli a mente e scritti</a:t>
            </a:r>
            <a:endParaRPr/>
          </a:p>
        </p:txBody>
      </p:sp>
      <p:sp>
        <p:nvSpPr>
          <p:cNvPr id="147" name="Google Shape;147;p3"/>
          <p:cNvSpPr txBox="1"/>
          <p:nvPr/>
        </p:nvSpPr>
        <p:spPr>
          <a:xfrm>
            <a:off x="8559498" y="2304754"/>
            <a:ext cx="2246553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Errori nella scrittura dei numeri (es: duemilaotto: 208)</a:t>
            </a:r>
            <a:endParaRPr/>
          </a:p>
        </p:txBody>
      </p:sp>
      <p:sp>
        <p:nvSpPr>
          <p:cNvPr id="148" name="Google Shape;148;p3"/>
          <p:cNvSpPr txBox="1"/>
          <p:nvPr/>
        </p:nvSpPr>
        <p:spPr>
          <a:xfrm>
            <a:off x="8550575" y="3769101"/>
            <a:ext cx="2246553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Difficoltà di enumerazione (avanti e indietro)</a:t>
            </a:r>
            <a:endParaRPr/>
          </a:p>
        </p:txBody>
      </p:sp>
      <p:sp>
        <p:nvSpPr>
          <p:cNvPr id="149" name="Google Shape;149;p3"/>
          <p:cNvSpPr txBox="1"/>
          <p:nvPr/>
        </p:nvSpPr>
        <p:spPr>
          <a:xfrm>
            <a:off x="977585" y="3845809"/>
            <a:ext cx="2384605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Mancato apprendimento dei fatti numerici (es: tabelline)</a:t>
            </a:r>
            <a:endParaRPr/>
          </a:p>
        </p:txBody>
      </p:sp>
      <p:sp>
        <p:nvSpPr>
          <p:cNvPr id="150" name="Google Shape;150;p3"/>
          <p:cNvSpPr txBox="1"/>
          <p:nvPr/>
        </p:nvSpPr>
        <p:spPr>
          <a:xfrm>
            <a:off x="8447441" y="768655"/>
            <a:ext cx="2246553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Errori nella lettura dei numeri (es: 2.109: duecentonove)</a:t>
            </a:r>
            <a:endParaRPr/>
          </a:p>
        </p:txBody>
      </p:sp>
      <p:sp>
        <p:nvSpPr>
          <p:cNvPr id="151" name="Google Shape;151;p3"/>
          <p:cNvSpPr txBox="1"/>
          <p:nvPr/>
        </p:nvSpPr>
        <p:spPr>
          <a:xfrm>
            <a:off x="1046610" y="693612"/>
            <a:ext cx="224655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Difficoltà nel confronto di quantità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2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BE9E6"/>
            </a:gs>
            <a:gs pos="100000">
              <a:srgbClr val="C9C5C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4"/>
          <p:cNvSpPr/>
          <p:nvPr/>
        </p:nvSpPr>
        <p:spPr>
          <a:xfrm>
            <a:off x="0" y="0"/>
            <a:ext cx="12192000" cy="6160168"/>
          </a:xfrm>
          <a:prstGeom prst="rect">
            <a:avLst/>
          </a:prstGeom>
          <a:gradFill>
            <a:gsLst>
              <a:gs pos="0">
                <a:srgbClr val="EBE9E6"/>
              </a:gs>
              <a:gs pos="100000">
                <a:srgbClr val="C9C5C0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7" name="Google Shape;157;p4"/>
          <p:cNvSpPr/>
          <p:nvPr/>
        </p:nvSpPr>
        <p:spPr>
          <a:xfrm>
            <a:off x="796066" y="697832"/>
            <a:ext cx="2366682" cy="1151068"/>
          </a:xfrm>
          <a:prstGeom prst="ellipse">
            <a:avLst/>
          </a:prstGeom>
          <a:solidFill>
            <a:srgbClr val="EF96AC"/>
          </a:solidFill>
          <a:ln cap="flat" cmpd="sng" w="15875">
            <a:solidFill>
              <a:srgbClr val="4D0C1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8" name="Google Shape;158;p4"/>
          <p:cNvSpPr/>
          <p:nvPr/>
        </p:nvSpPr>
        <p:spPr>
          <a:xfrm>
            <a:off x="3729318" y="697832"/>
            <a:ext cx="2366682" cy="1151068"/>
          </a:xfrm>
          <a:prstGeom prst="ellipse">
            <a:avLst/>
          </a:prstGeom>
          <a:solidFill>
            <a:srgbClr val="EF96AC"/>
          </a:solidFill>
          <a:ln cap="flat" cmpd="sng" w="15875">
            <a:solidFill>
              <a:srgbClr val="4D0C1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9" name="Google Shape;159;p4"/>
          <p:cNvSpPr/>
          <p:nvPr/>
        </p:nvSpPr>
        <p:spPr>
          <a:xfrm>
            <a:off x="2259107" y="1982533"/>
            <a:ext cx="2366682" cy="1151068"/>
          </a:xfrm>
          <a:prstGeom prst="ellipse">
            <a:avLst/>
          </a:prstGeom>
          <a:solidFill>
            <a:srgbClr val="EF96AC"/>
          </a:solidFill>
          <a:ln cap="flat" cmpd="sng" w="15875">
            <a:solidFill>
              <a:srgbClr val="4D0C1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0" name="Google Shape;160;p4"/>
          <p:cNvSpPr/>
          <p:nvPr/>
        </p:nvSpPr>
        <p:spPr>
          <a:xfrm>
            <a:off x="2232212" y="3300901"/>
            <a:ext cx="2366682" cy="1151068"/>
          </a:xfrm>
          <a:prstGeom prst="ellipse">
            <a:avLst/>
          </a:prstGeom>
          <a:solidFill>
            <a:srgbClr val="EF96AC"/>
          </a:solidFill>
          <a:ln cap="flat" cmpd="sng" w="15875">
            <a:solidFill>
              <a:srgbClr val="4D0C1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1" name="Google Shape;161;p4"/>
          <p:cNvSpPr/>
          <p:nvPr/>
        </p:nvSpPr>
        <p:spPr>
          <a:xfrm>
            <a:off x="2259107" y="4630604"/>
            <a:ext cx="2366682" cy="1151068"/>
          </a:xfrm>
          <a:prstGeom prst="ellipse">
            <a:avLst/>
          </a:prstGeom>
          <a:solidFill>
            <a:srgbClr val="EF96AC"/>
          </a:solidFill>
          <a:ln cap="flat" cmpd="sng" w="15875">
            <a:solidFill>
              <a:srgbClr val="4D0C1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2" name="Google Shape;162;p4"/>
          <p:cNvSpPr/>
          <p:nvPr/>
        </p:nvSpPr>
        <p:spPr>
          <a:xfrm>
            <a:off x="5701555" y="4630604"/>
            <a:ext cx="2366682" cy="1151068"/>
          </a:xfrm>
          <a:prstGeom prst="ellipse">
            <a:avLst/>
          </a:prstGeom>
          <a:solidFill>
            <a:srgbClr val="EF96AC"/>
          </a:solidFill>
          <a:ln cap="flat" cmpd="sng" w="15875">
            <a:solidFill>
              <a:srgbClr val="4D0C1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63" name="Google Shape;163;p4"/>
          <p:cNvCxnSpPr/>
          <p:nvPr/>
        </p:nvCxnSpPr>
        <p:spPr>
          <a:xfrm>
            <a:off x="484094" y="697832"/>
            <a:ext cx="0" cy="4939175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64" name="Google Shape;164;p4"/>
          <p:cNvSpPr txBox="1"/>
          <p:nvPr/>
        </p:nvSpPr>
        <p:spPr>
          <a:xfrm>
            <a:off x="1050665" y="968189"/>
            <a:ext cx="186465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PROCESSI SEMANTICI</a:t>
            </a:r>
            <a:endParaRPr/>
          </a:p>
        </p:txBody>
      </p:sp>
      <p:sp>
        <p:nvSpPr>
          <p:cNvPr id="165" name="Google Shape;165;p4"/>
          <p:cNvSpPr txBox="1"/>
          <p:nvPr/>
        </p:nvSpPr>
        <p:spPr>
          <a:xfrm>
            <a:off x="4044875" y="968189"/>
            <a:ext cx="165668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PROCESSI LESSICALI</a:t>
            </a:r>
            <a:endParaRPr/>
          </a:p>
        </p:txBody>
      </p:sp>
      <p:sp>
        <p:nvSpPr>
          <p:cNvPr id="166" name="Google Shape;166;p4"/>
          <p:cNvSpPr txBox="1"/>
          <p:nvPr/>
        </p:nvSpPr>
        <p:spPr>
          <a:xfrm>
            <a:off x="2518703" y="2253555"/>
            <a:ext cx="184245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PROCESSI SINTATTICI</a:t>
            </a:r>
            <a:endParaRPr/>
          </a:p>
        </p:txBody>
      </p:sp>
      <p:sp>
        <p:nvSpPr>
          <p:cNvPr id="167" name="Google Shape;167;p4"/>
          <p:cNvSpPr txBox="1"/>
          <p:nvPr/>
        </p:nvSpPr>
        <p:spPr>
          <a:xfrm>
            <a:off x="2494326" y="3711775"/>
            <a:ext cx="165668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COUNTING</a:t>
            </a:r>
            <a:endParaRPr/>
          </a:p>
        </p:txBody>
      </p:sp>
      <p:sp>
        <p:nvSpPr>
          <p:cNvPr id="168" name="Google Shape;168;p4"/>
          <p:cNvSpPr txBox="1"/>
          <p:nvPr/>
        </p:nvSpPr>
        <p:spPr>
          <a:xfrm>
            <a:off x="2587212" y="4876606"/>
            <a:ext cx="165668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CALCOLO A MENTE</a:t>
            </a:r>
            <a:endParaRPr/>
          </a:p>
        </p:txBody>
      </p:sp>
      <p:sp>
        <p:nvSpPr>
          <p:cNvPr id="169" name="Google Shape;169;p4"/>
          <p:cNvSpPr txBox="1"/>
          <p:nvPr/>
        </p:nvSpPr>
        <p:spPr>
          <a:xfrm>
            <a:off x="6056556" y="4876606"/>
            <a:ext cx="1656680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CALCOLO SCRITTO</a:t>
            </a:r>
            <a:endParaRPr/>
          </a:p>
        </p:txBody>
      </p:sp>
      <p:cxnSp>
        <p:nvCxnSpPr>
          <p:cNvPr id="170" name="Google Shape;170;p4"/>
          <p:cNvCxnSpPr/>
          <p:nvPr/>
        </p:nvCxnSpPr>
        <p:spPr>
          <a:xfrm>
            <a:off x="2140772" y="1848900"/>
            <a:ext cx="353554" cy="37466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71" name="Google Shape;171;p4"/>
          <p:cNvCxnSpPr>
            <a:endCxn id="158" idx="2"/>
          </p:cNvCxnSpPr>
          <p:nvPr/>
        </p:nvCxnSpPr>
        <p:spPr>
          <a:xfrm>
            <a:off x="3150618" y="1237066"/>
            <a:ext cx="578700" cy="363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72" name="Google Shape;172;p4"/>
          <p:cNvCxnSpPr/>
          <p:nvPr/>
        </p:nvCxnSpPr>
        <p:spPr>
          <a:xfrm flipH="1">
            <a:off x="4103577" y="1783065"/>
            <a:ext cx="388667" cy="336192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73" name="Google Shape;173;p4"/>
          <p:cNvCxnSpPr/>
          <p:nvPr/>
        </p:nvCxnSpPr>
        <p:spPr>
          <a:xfrm>
            <a:off x="1728051" y="1855337"/>
            <a:ext cx="766275" cy="1673171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74" name="Google Shape;174;p4"/>
          <p:cNvCxnSpPr>
            <a:endCxn id="160" idx="7"/>
          </p:cNvCxnSpPr>
          <p:nvPr/>
        </p:nvCxnSpPr>
        <p:spPr>
          <a:xfrm flipH="1">
            <a:off x="4252301" y="1848871"/>
            <a:ext cx="977700" cy="16206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75" name="Google Shape;175;p4"/>
          <p:cNvCxnSpPr>
            <a:stCxn id="159" idx="4"/>
            <a:endCxn id="160" idx="0"/>
          </p:cNvCxnSpPr>
          <p:nvPr/>
        </p:nvCxnSpPr>
        <p:spPr>
          <a:xfrm flipH="1">
            <a:off x="3415448" y="3133601"/>
            <a:ext cx="27000" cy="1674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76" name="Google Shape;176;p4"/>
          <p:cNvCxnSpPr>
            <a:stCxn id="160" idx="4"/>
            <a:endCxn id="161" idx="0"/>
          </p:cNvCxnSpPr>
          <p:nvPr/>
        </p:nvCxnSpPr>
        <p:spPr>
          <a:xfrm>
            <a:off x="3415553" y="4451969"/>
            <a:ext cx="27000" cy="1785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77" name="Google Shape;177;p4"/>
          <p:cNvCxnSpPr>
            <a:stCxn id="161" idx="6"/>
            <a:endCxn id="162" idx="2"/>
          </p:cNvCxnSpPr>
          <p:nvPr/>
        </p:nvCxnSpPr>
        <p:spPr>
          <a:xfrm>
            <a:off x="4625789" y="5206138"/>
            <a:ext cx="1075800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78" name="Google Shape;178;p4"/>
          <p:cNvSpPr txBox="1"/>
          <p:nvPr/>
        </p:nvSpPr>
        <p:spPr>
          <a:xfrm>
            <a:off x="161365" y="5637007"/>
            <a:ext cx="207084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rPr>
              <a:t>TEMPO</a:t>
            </a:r>
            <a:endParaRPr/>
          </a:p>
        </p:txBody>
      </p:sp>
      <p:sp>
        <p:nvSpPr>
          <p:cNvPr id="179" name="Google Shape;179;p4"/>
          <p:cNvSpPr txBox="1"/>
          <p:nvPr/>
        </p:nvSpPr>
        <p:spPr>
          <a:xfrm>
            <a:off x="6962133" y="1495784"/>
            <a:ext cx="4909969" cy="25853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- I Processi Semantici regolano la comprensione della quantità (es: ⚫️ ⚫️ ⚫️ = 3)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- I Processi Lessicali regolano il nome del numero (3 = tre)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- I Processi Sintattici regolano la grammatica interna dei numeri (13-31: sistema posizionale).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- Il Counting comprende tutti e tre i processi precedemente elencati; ne seguono il calcolo a mente e quello scritto.</a:t>
            </a:r>
            <a:endParaRPr/>
          </a:p>
        </p:txBody>
      </p:sp>
      <p:sp>
        <p:nvSpPr>
          <p:cNvPr id="180" name="Google Shape;180;p4"/>
          <p:cNvSpPr txBox="1"/>
          <p:nvPr/>
        </p:nvSpPr>
        <p:spPr>
          <a:xfrm>
            <a:off x="484094" y="118334"/>
            <a:ext cx="798217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I PROCESSI COGNITIVI CONNESSI ALL’APPRENDIMENTO DEI NUMERI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BE9E6"/>
            </a:gs>
            <a:gs pos="100000">
              <a:srgbClr val="C9C5C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5"/>
          <p:cNvSpPr/>
          <p:nvPr/>
        </p:nvSpPr>
        <p:spPr>
          <a:xfrm>
            <a:off x="2" y="0"/>
            <a:ext cx="12191695" cy="6858000"/>
          </a:xfrm>
          <a:prstGeom prst="rect">
            <a:avLst/>
          </a:prstGeom>
          <a:gradFill>
            <a:gsLst>
              <a:gs pos="0">
                <a:srgbClr val="EBE9E6"/>
              </a:gs>
              <a:gs pos="100000">
                <a:srgbClr val="C9C5C0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cxnSp>
        <p:nvCxnSpPr>
          <p:cNvPr id="186" name="Google Shape;186;p5"/>
          <p:cNvCxnSpPr/>
          <p:nvPr/>
        </p:nvCxnSpPr>
        <p:spPr>
          <a:xfrm>
            <a:off x="1453896" y="1847088"/>
            <a:ext cx="4177373" cy="0"/>
          </a:xfrm>
          <a:prstGeom prst="straightConnector1">
            <a:avLst/>
          </a:prstGeom>
          <a:noFill/>
          <a:ln cap="flat" cmpd="sng" w="317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87" name="Google Shape;187;p5"/>
          <p:cNvSpPr txBox="1"/>
          <p:nvPr>
            <p:ph type="title"/>
          </p:nvPr>
        </p:nvSpPr>
        <p:spPr>
          <a:xfrm>
            <a:off x="1451580" y="804520"/>
            <a:ext cx="4176511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it-IT"/>
              <a:t>ANALISI DELL’ERRORE</a:t>
            </a:r>
            <a:endParaRPr/>
          </a:p>
        </p:txBody>
      </p:sp>
      <p:sp>
        <p:nvSpPr>
          <p:cNvPr id="188" name="Google Shape;188;p5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>
            <a:gsLst>
              <a:gs pos="0">
                <a:srgbClr val="DFDBD5">
                  <a:alpha val="0"/>
                </a:srgbClr>
              </a:gs>
              <a:gs pos="100000">
                <a:schemeClr val="lt2"/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9" name="Google Shape;189;p5"/>
          <p:cNvSpPr txBox="1"/>
          <p:nvPr>
            <p:ph idx="1" type="body"/>
          </p:nvPr>
        </p:nvSpPr>
        <p:spPr>
          <a:xfrm>
            <a:off x="329784" y="2015732"/>
            <a:ext cx="7798216" cy="41096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it-IT" sz="1600"/>
              <a:t>Nelle </a:t>
            </a:r>
            <a:r>
              <a:rPr i="1" lang="it-IT" sz="1600"/>
              <a:t>Linee Guida per il Diritto allo Studio degli alunni e degli studenti con Disturbi Specifici dell’Apprendimento* </a:t>
            </a:r>
            <a:r>
              <a:rPr lang="it-IT" sz="1600"/>
              <a:t>si sottolinea l’importanza di analizzare gli errori del singolo alunno per comprendere i processi cognitivi che sottendono all’errore stesso: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lang="it-IT" sz="1600"/>
              <a:t> - errori di recupero di fatti algebrici; 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lang="it-IT" sz="1600"/>
              <a:t> - errori di applicazione di formule; 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lang="it-IT" sz="1600"/>
              <a:t> - errori di applicazione di procedure; 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lang="it-IT" sz="1600"/>
              <a:t> - errori di scelta di strategie; 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lang="it-IT" sz="1600"/>
              <a:t> - errori visuospaziali; 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lang="it-IT" sz="1600"/>
              <a:t> - errori di comprensione semantica. 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</a:pPr>
            <a:r>
              <a:rPr lang="it-IT" sz="1600"/>
              <a:t>L’analisi dell’errore permette di selezionare la strategia didattica più efficace per il singolo alunno. </a:t>
            </a:r>
            <a:endParaRPr sz="1400"/>
          </a:p>
        </p:txBody>
      </p:sp>
      <p:pic>
        <p:nvPicPr>
          <p:cNvPr descr="Head with Gears" id="190" name="Google Shape;19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95770" y="804520"/>
            <a:ext cx="3755571" cy="37555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5"/>
          <p:cNvPicPr preferRelativeResize="0"/>
          <p:nvPr/>
        </p:nvPicPr>
        <p:blipFill rotWithShape="1">
          <a:blip r:embed="rId4">
            <a:alphaModFix/>
          </a:blip>
          <a:srcRect b="-1538" l="0" r="0" t="1538"/>
          <a:stretch/>
        </p:blipFill>
        <p:spPr>
          <a:xfrm>
            <a:off x="0" y="6126480"/>
            <a:ext cx="12192000" cy="7429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92" name="Google Shape;192;p5"/>
          <p:cNvCxnSpPr/>
          <p:nvPr/>
        </p:nvCxnSpPr>
        <p:spPr>
          <a:xfrm>
            <a:off x="0" y="6128413"/>
            <a:ext cx="12192000" cy="0"/>
          </a:xfrm>
          <a:prstGeom prst="straightConnector1">
            <a:avLst/>
          </a:prstGeom>
          <a:noFill/>
          <a:ln cap="flat" cmpd="sng" w="12700">
            <a:solidFill>
              <a:srgbClr val="000001">
                <a:alpha val="2000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3" name="Google Shape;193;p5"/>
          <p:cNvSpPr txBox="1"/>
          <p:nvPr/>
        </p:nvSpPr>
        <p:spPr>
          <a:xfrm>
            <a:off x="8244590" y="4796852"/>
            <a:ext cx="3747541" cy="1600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6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*reperibili al link: </a:t>
            </a:r>
            <a:r>
              <a:rPr lang="it-IT" sz="1600" u="sng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https://www.istruzione.it/esame_di_stato/Primo_Ciclo/normativa/allegati/prot5669_11.pdf</a:t>
            </a:r>
            <a:endParaRPr sz="16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BE9E6"/>
            </a:gs>
            <a:gs pos="100000">
              <a:srgbClr val="C9C5C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6"/>
          <p:cNvSpPr/>
          <p:nvPr/>
        </p:nvSpPr>
        <p:spPr>
          <a:xfrm>
            <a:off x="303" y="0"/>
            <a:ext cx="12191695" cy="6858000"/>
          </a:xfrm>
          <a:prstGeom prst="rect">
            <a:avLst/>
          </a:prstGeom>
          <a:gradFill>
            <a:gsLst>
              <a:gs pos="0">
                <a:srgbClr val="EBE9E6"/>
              </a:gs>
              <a:gs pos="100000">
                <a:srgbClr val="C9C5C0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9" name="Google Shape;199;p6"/>
          <p:cNvSpPr/>
          <p:nvPr/>
        </p:nvSpPr>
        <p:spPr>
          <a:xfrm>
            <a:off x="0" y="-2"/>
            <a:ext cx="4062127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00" name="Google Shape;200;p6"/>
          <p:cNvSpPr txBox="1"/>
          <p:nvPr>
            <p:ph type="title"/>
          </p:nvPr>
        </p:nvSpPr>
        <p:spPr>
          <a:xfrm>
            <a:off x="849683" y="1240076"/>
            <a:ext cx="2727813" cy="4584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Gill Sans"/>
              <a:buNone/>
            </a:pPr>
            <a:r>
              <a:rPr lang="it-IT" sz="3000">
                <a:solidFill>
                  <a:srgbClr val="FFFFFF"/>
                </a:solidFill>
              </a:rPr>
              <a:t>IN QUALI AREE HANNO DIFFICOLTA’ GLI ALUNNI CON DISCALCULIA?</a:t>
            </a:r>
            <a:endParaRPr/>
          </a:p>
        </p:txBody>
      </p:sp>
      <p:sp>
        <p:nvSpPr>
          <p:cNvPr id="201" name="Google Shape;201;p6"/>
          <p:cNvSpPr txBox="1"/>
          <p:nvPr>
            <p:ph idx="1" type="body"/>
          </p:nvPr>
        </p:nvSpPr>
        <p:spPr>
          <a:xfrm>
            <a:off x="4705594" y="557213"/>
            <a:ext cx="6636723" cy="59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it-IT" sz="1800"/>
              <a:t>Gli allievi discalculici: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it-IT" sz="1800"/>
              <a:t> -  possiedono un senso numerico intuitivo molto scarso; non possiedono una «sensibilità» naturale per le quantità ed i numeri;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it-IT" sz="1800"/>
              <a:t> - mantengono un concetto del numero «basato sulle unità» (difficoltà col sistema posizionale delle cifre: es 2007 leggo 207, aspetti semantici del numero);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it-IT" sz="1800"/>
              <a:t> - hanno una memoria di lavoro spesso deficitaria che non gli permette di tenere a mente strategie di calcolo complesse e fatti aritmetici (es: tabelline); per questo si affaticano anche facilmente;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it-IT" sz="1800"/>
              <a:t> - hanno difficoltà a trasferire gli apprendimenti da un’area dell’aritmetica ad un’altra;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it-IT" sz="1800"/>
              <a:t> - hanno difficoltà nella risoluzione dei problemi (non possiedono o non memorizzano strategie di problem solving, oltre ad avere spesso difficoltà nella comprensione del testo del problema).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it-IT" sz="1800"/>
              <a:t> - hanno difficoltà nella misurazione e con la rappresentazione analogica del tempo. 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it-IT" sz="1800"/>
              <a:t>Per tutti questi motivi l’apprendimento della matematica diventa spesso motivo di frustrazione, ansia, evitamento e scarsa autostima. 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it-IT" sz="1800"/>
              <a:t>La stessa ansia poi genera una compromissione della memoria di lavoro (circolo vizioso).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1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EBE9E6"/>
            </a:gs>
            <a:gs pos="100000">
              <a:srgbClr val="C9C5C0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7"/>
          <p:cNvSpPr/>
          <p:nvPr/>
        </p:nvSpPr>
        <p:spPr>
          <a:xfrm>
            <a:off x="303" y="0"/>
            <a:ext cx="12191695" cy="6858000"/>
          </a:xfrm>
          <a:prstGeom prst="rect">
            <a:avLst/>
          </a:prstGeom>
          <a:gradFill>
            <a:gsLst>
              <a:gs pos="0">
                <a:srgbClr val="EBE9E6"/>
              </a:gs>
              <a:gs pos="100000">
                <a:srgbClr val="C9C5C0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07" name="Google Shape;207;p7"/>
          <p:cNvSpPr/>
          <p:nvPr/>
        </p:nvSpPr>
        <p:spPr>
          <a:xfrm>
            <a:off x="0" y="-2"/>
            <a:ext cx="4062127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08" name="Google Shape;208;p7"/>
          <p:cNvSpPr txBox="1"/>
          <p:nvPr>
            <p:ph type="title"/>
          </p:nvPr>
        </p:nvSpPr>
        <p:spPr>
          <a:xfrm>
            <a:off x="849683" y="1240076"/>
            <a:ext cx="2727813" cy="4584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Gill Sans"/>
              <a:buNone/>
            </a:pPr>
            <a:r>
              <a:rPr lang="it-IT">
                <a:solidFill>
                  <a:srgbClr val="FFFFFF"/>
                </a:solidFill>
              </a:rPr>
              <a:t>STRATEGIE DIDATTICHE SPECIFICHE PER LA DISCALCULIA</a:t>
            </a:r>
            <a:endParaRPr/>
          </a:p>
        </p:txBody>
      </p:sp>
      <p:sp>
        <p:nvSpPr>
          <p:cNvPr id="209" name="Google Shape;209;p7"/>
          <p:cNvSpPr txBox="1"/>
          <p:nvPr>
            <p:ph idx="1" type="body"/>
          </p:nvPr>
        </p:nvSpPr>
        <p:spPr>
          <a:xfrm>
            <a:off x="4705594" y="342900"/>
            <a:ext cx="6967294" cy="63356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it-IT" sz="1400"/>
              <a:t>Il modo migliore per aiutare gli alunni con discalculia a compiere progressi in matematica è quello di seguire un metodo didattico basato su: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it-IT" sz="1400"/>
              <a:t> - comprensione ragionata (viste le difficoltà di memorizzazione è necessario che comprendano ciò che fanno)</a:t>
            </a:r>
            <a:endParaRPr/>
          </a:p>
          <a:p>
            <a:pPr indent="0" lvl="0" marL="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it-IT" sz="1400"/>
              <a:t> - partecipazione attiva dello studente che possa generare esperienze positive.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00"/>
              <a:buChar char="•"/>
            </a:pPr>
            <a:r>
              <a:rPr lang="it-IT" sz="1400"/>
              <a:t>Utilizzare dove possibile materiale concreto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00"/>
              <a:buChar char="•"/>
            </a:pPr>
            <a:r>
              <a:rPr lang="it-IT" sz="1400"/>
              <a:t>Utilizzare un linguaggio trasparente (es: 3x5 potrebbe essere sostituito con 3 ripetuto 5 volte, magari supportato dalla rappresentazione visiva)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00"/>
              <a:buChar char="•"/>
            </a:pPr>
            <a:r>
              <a:rPr lang="it-IT" sz="1400"/>
              <a:t>Avere pazienza nel rispiegare anche più volte le procedure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00"/>
              <a:buChar char="•"/>
            </a:pPr>
            <a:r>
              <a:rPr lang="it-IT" sz="1400"/>
              <a:t>Limitare i carichi di memoria (utilizzare strumenti compensativi)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00"/>
              <a:buChar char="•"/>
            </a:pPr>
            <a:r>
              <a:rPr lang="it-IT" sz="1400"/>
              <a:t>Guidare gli alunni dal concreto all’astratto (anche tramite grafici), utilizzando anche il supporto visivo.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00"/>
              <a:buChar char="•"/>
            </a:pPr>
            <a:r>
              <a:rPr lang="it-IT" sz="1400"/>
              <a:t>Porre continuamente domande sul proprio processo di ragionamento (sviluppare metacognizione).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00"/>
              <a:buChar char="•"/>
            </a:pPr>
            <a:r>
              <a:rPr lang="it-IT" sz="1400"/>
              <a:t>Se possibile, non dire mai se una soluzione è esatta o sbagliata senza mostrarne il procedimento. 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00"/>
              <a:buChar char="•"/>
            </a:pPr>
            <a:r>
              <a:rPr lang="it-IT" sz="1400"/>
              <a:t>Concedere tempo per pensare e il diritto a sbagliare (quando sbagliamo il nostro cervello attiva processi autocorrettivi fondamentali per l’apprendimento).</a:t>
            </a:r>
            <a:endParaRPr/>
          </a:p>
          <a:p>
            <a:pPr indent="-228600" lvl="0" marL="228600" rtl="0" algn="l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SzPts val="1400"/>
              <a:buChar char="•"/>
            </a:pPr>
            <a:r>
              <a:rPr lang="it-IT" sz="1400"/>
              <a:t>Permettere di utilizzare sempre gli strumenti compensativi (mappe concettuali, formulari,  fogli di lavoro Excel) e misure dispensative (copiare dalla lavagna, studio mnemonico), senza stigmatizzare, ricordando che ciò che è fondamentale per qualcuno è utile per tutti.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9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9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9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9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9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8"/>
          <p:cNvSpPr txBox="1"/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it-IT"/>
              <a:t>RIFERIMENTI BIBLIOGRAFICI</a:t>
            </a:r>
            <a:endParaRPr/>
          </a:p>
        </p:txBody>
      </p:sp>
      <p:sp>
        <p:nvSpPr>
          <p:cNvPr id="215" name="Google Shape;215;p8"/>
          <p:cNvSpPr txBox="1"/>
          <p:nvPr>
            <p:ph idx="1" type="body"/>
          </p:nvPr>
        </p:nvSpPr>
        <p:spPr>
          <a:xfrm>
            <a:off x="164123" y="2015732"/>
            <a:ext cx="11863753" cy="40377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32500" lnSpcReduction="20000"/>
          </a:bodyPr>
          <a:lstStyle/>
          <a:p>
            <a:pPr indent="-342931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it-IT" sz="2500">
                <a:latin typeface="Arial"/>
                <a:ea typeface="Arial"/>
                <a:cs typeface="Arial"/>
                <a:sym typeface="Arial"/>
              </a:rPr>
              <a:t>APA (2013), Manuale diagnostico e statistico dei disturbi mentali – Quinta edizione. DSM-5. Tr. It. Raffaello Cortina, Milano, 2015.</a:t>
            </a:r>
            <a:endParaRPr/>
          </a:p>
          <a:p>
            <a:pPr indent="-342931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it-IT" sz="2500">
                <a:latin typeface="Arial"/>
                <a:ea typeface="Arial"/>
                <a:cs typeface="Arial"/>
                <a:sym typeface="Arial"/>
              </a:rPr>
              <a:t>Baccaglini-Frank, Perona, Bettini, Caviola, Lucangeli, (2014), Test ABCA- 14-16. Edizioni Erickson, Trento.</a:t>
            </a:r>
            <a:endParaRPr/>
          </a:p>
          <a:p>
            <a:pPr indent="-342931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b="0" i="0" lang="it-IT" sz="25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Baddeley A., Chincotta D., Adlam A. (2001), </a:t>
            </a:r>
            <a:r>
              <a:rPr b="0" i="1" lang="it-IT" sz="25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Working memory and the control of action: evidence from task switching, </a:t>
            </a:r>
            <a:r>
              <a:rPr b="0" i="0" lang="it-IT" sz="25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 Journal of Experimental Psychology: General, 130, pp.641-657</a:t>
            </a:r>
            <a:r>
              <a:rPr b="0" i="0" lang="it-IT" sz="25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-342931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it-IT" sz="2500">
                <a:latin typeface="Arial"/>
                <a:ea typeface="Arial"/>
                <a:cs typeface="Arial"/>
                <a:sym typeface="Arial"/>
              </a:rPr>
              <a:t>Biancardi, A., Ara, A., (2018), </a:t>
            </a:r>
            <a:r>
              <a:rPr i="1" lang="it-IT" sz="2500">
                <a:latin typeface="Arial"/>
                <a:ea typeface="Arial"/>
                <a:cs typeface="Arial"/>
                <a:sym typeface="Arial"/>
              </a:rPr>
              <a:t>La matematica con le app</a:t>
            </a:r>
            <a:r>
              <a:rPr lang="it-IT" sz="2500">
                <a:latin typeface="Arial"/>
                <a:ea typeface="Arial"/>
                <a:cs typeface="Arial"/>
                <a:sym typeface="Arial"/>
              </a:rPr>
              <a:t>. Carocci, Roma. 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-342931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it-IT" sz="2500">
                <a:latin typeface="Arial"/>
                <a:ea typeface="Arial"/>
                <a:cs typeface="Arial"/>
                <a:sym typeface="Arial"/>
              </a:rPr>
              <a:t>Butterworth, B., Yeo, D. (2011), </a:t>
            </a:r>
            <a:r>
              <a:rPr i="1" lang="it-IT" sz="2500">
                <a:latin typeface="Arial"/>
                <a:ea typeface="Arial"/>
                <a:cs typeface="Arial"/>
                <a:sym typeface="Arial"/>
              </a:rPr>
              <a:t>Didattica per la discalculia</a:t>
            </a:r>
            <a:r>
              <a:rPr lang="it-IT" sz="2500">
                <a:latin typeface="Arial"/>
                <a:ea typeface="Arial"/>
                <a:cs typeface="Arial"/>
                <a:sym typeface="Arial"/>
              </a:rPr>
              <a:t>. Edizioni Erickson, Trento. </a:t>
            </a:r>
            <a:endParaRPr/>
          </a:p>
          <a:p>
            <a:pPr indent="-342931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it-IT" sz="2500">
                <a:latin typeface="Arial"/>
                <a:ea typeface="Arial"/>
                <a:cs typeface="Arial"/>
                <a:sym typeface="Arial"/>
              </a:rPr>
              <a:t>Butterwoth, B. (1999), </a:t>
            </a:r>
            <a:r>
              <a:rPr i="1" lang="it-IT" sz="2500">
                <a:latin typeface="Arial"/>
                <a:ea typeface="Arial"/>
                <a:cs typeface="Arial"/>
                <a:sym typeface="Arial"/>
              </a:rPr>
              <a:t>The mathematical brain</a:t>
            </a:r>
            <a:r>
              <a:rPr lang="it-IT" sz="2500">
                <a:latin typeface="Arial"/>
                <a:ea typeface="Arial"/>
                <a:cs typeface="Arial"/>
                <a:sym typeface="Arial"/>
              </a:rPr>
              <a:t>, Basingstoke, United Kingdom, Macmillan, trad. It. </a:t>
            </a:r>
            <a:r>
              <a:rPr i="1" lang="it-IT" sz="2500">
                <a:latin typeface="Arial"/>
                <a:ea typeface="Arial"/>
                <a:cs typeface="Arial"/>
                <a:sym typeface="Arial"/>
              </a:rPr>
              <a:t>Intelligenza Matematica, vincere la paura dei numeri scoprendo le doti innate della mente</a:t>
            </a:r>
            <a:r>
              <a:rPr lang="it-IT" sz="2500">
                <a:latin typeface="Arial"/>
                <a:ea typeface="Arial"/>
                <a:cs typeface="Arial"/>
                <a:sym typeface="Arial"/>
              </a:rPr>
              <a:t>, Milano, Rizzoli, 1999.</a:t>
            </a:r>
            <a:endParaRPr/>
          </a:p>
          <a:p>
            <a:pPr indent="-342931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it-IT" sz="2500">
                <a:latin typeface="Arial"/>
                <a:ea typeface="Arial"/>
                <a:cs typeface="Arial"/>
                <a:sym typeface="Arial"/>
              </a:rPr>
              <a:t>Butterworth. B., (2007) Lo sviluppo delle capacità aritmetiche, in </a:t>
            </a:r>
            <a:r>
              <a:rPr i="1" lang="it-IT" sz="2500">
                <a:latin typeface="Arial"/>
                <a:ea typeface="Arial"/>
                <a:cs typeface="Arial"/>
                <a:sym typeface="Arial"/>
              </a:rPr>
              <a:t>Difficoltà in matematica</a:t>
            </a:r>
            <a:r>
              <a:rPr lang="it-IT" sz="2500">
                <a:latin typeface="Arial"/>
                <a:ea typeface="Arial"/>
                <a:cs typeface="Arial"/>
                <a:sym typeface="Arial"/>
              </a:rPr>
              <a:t>, 4/1.</a:t>
            </a:r>
            <a:endParaRPr/>
          </a:p>
          <a:p>
            <a:pPr indent="-342931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b="0" i="0" lang="it-IT" sz="25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Diamond A. (2013), </a:t>
            </a:r>
            <a:r>
              <a:rPr b="0" i="1" lang="it-IT" sz="25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Executive functions</a:t>
            </a:r>
            <a:r>
              <a:rPr b="0" i="0" lang="it-IT" sz="2500" u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in Annu. Rev. Psychol. 2013. 64:135–68</a:t>
            </a:r>
            <a:r>
              <a:rPr b="0" i="0" lang="it-IT" sz="2500" u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-342931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it-IT" sz="2500">
                <a:latin typeface="Arial"/>
                <a:ea typeface="Arial"/>
                <a:cs typeface="Arial"/>
                <a:sym typeface="Arial"/>
              </a:rPr>
              <a:t>Dehaene, S., (2010), </a:t>
            </a:r>
            <a:r>
              <a:rPr i="1" lang="it-IT" sz="2500">
                <a:latin typeface="Arial"/>
                <a:ea typeface="Arial"/>
                <a:cs typeface="Arial"/>
                <a:sym typeface="Arial"/>
              </a:rPr>
              <a:t>Il pallino della matematica</a:t>
            </a:r>
            <a:r>
              <a:rPr lang="it-IT" sz="2500">
                <a:latin typeface="Arial"/>
                <a:ea typeface="Arial"/>
                <a:cs typeface="Arial"/>
                <a:sym typeface="Arial"/>
              </a:rPr>
              <a:t>, Raffaello Cortina Editore, Varese.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-342931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it-IT" sz="2500">
                <a:latin typeface="Arial"/>
                <a:ea typeface="Arial"/>
                <a:cs typeface="Arial"/>
                <a:sym typeface="Arial"/>
              </a:rPr>
              <a:t>Emili, E.,A., (2020), </a:t>
            </a:r>
            <a:r>
              <a:rPr i="1" lang="it-IT" sz="2500">
                <a:latin typeface="Arial"/>
                <a:ea typeface="Arial"/>
                <a:cs typeface="Arial"/>
                <a:sym typeface="Arial"/>
              </a:rPr>
              <a:t>Dislessia</a:t>
            </a:r>
            <a:r>
              <a:rPr lang="it-IT" sz="2500">
                <a:latin typeface="Arial"/>
                <a:ea typeface="Arial"/>
                <a:cs typeface="Arial"/>
                <a:sym typeface="Arial"/>
              </a:rPr>
              <a:t>, Bononia University Press, Bologna. </a:t>
            </a:r>
            <a:endParaRPr/>
          </a:p>
          <a:p>
            <a:pPr indent="-342931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it-IT" sz="2500">
                <a:latin typeface="Arial"/>
                <a:ea typeface="Arial"/>
                <a:cs typeface="Arial"/>
                <a:sym typeface="Arial"/>
              </a:rPr>
              <a:t>Emili, E., A. (a cura di), (2023), Costruire ambienti inclusivi con le tecnologie, Erickson, Trento. </a:t>
            </a:r>
            <a:endParaRPr/>
          </a:p>
          <a:p>
            <a:pPr indent="-342931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it-IT" sz="2500">
                <a:latin typeface="Arial"/>
                <a:ea typeface="Arial"/>
                <a:cs typeface="Arial"/>
                <a:sym typeface="Arial"/>
              </a:rPr>
              <a:t>Fuson, K.C. (1988), </a:t>
            </a:r>
            <a:r>
              <a:rPr i="1" lang="it-IT" sz="2500">
                <a:latin typeface="Arial"/>
                <a:ea typeface="Arial"/>
                <a:cs typeface="Arial"/>
                <a:sym typeface="Arial"/>
              </a:rPr>
              <a:t>Children counting and concepts of number</a:t>
            </a:r>
            <a:r>
              <a:rPr lang="it-IT" sz="2500">
                <a:latin typeface="Arial"/>
                <a:ea typeface="Arial"/>
                <a:cs typeface="Arial"/>
                <a:sym typeface="Arial"/>
              </a:rPr>
              <a:t>, New York, Springer-Verlag. 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-342931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it-IT" sz="2500">
                <a:latin typeface="Arial"/>
                <a:ea typeface="Arial"/>
                <a:cs typeface="Arial"/>
                <a:sym typeface="Arial"/>
              </a:rPr>
              <a:t>Gazzetta Ufficiale N.244 del 18 ottobre 2010, Legge 8 ottobre 2010, n. 170, Nuove norme in materia di disturbi specifici di apprendimento in ambito scolastico. </a:t>
            </a:r>
            <a:endParaRPr/>
          </a:p>
          <a:p>
            <a:pPr indent="-342931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it-IT" sz="2500">
                <a:latin typeface="Arial"/>
                <a:ea typeface="Arial"/>
                <a:cs typeface="Arial"/>
                <a:sym typeface="Arial"/>
              </a:rPr>
              <a:t>Geary, D. C. (1993), Mathematical disabilities: Cognitive, neuropsychological, and genetic components. </a:t>
            </a:r>
            <a:r>
              <a:rPr i="1" lang="it-IT" sz="2500">
                <a:latin typeface="Arial"/>
                <a:ea typeface="Arial"/>
                <a:cs typeface="Arial"/>
                <a:sym typeface="Arial"/>
              </a:rPr>
              <a:t>Psychological Bulletin</a:t>
            </a:r>
            <a:r>
              <a:rPr lang="it-IT" sz="2500">
                <a:latin typeface="Arial"/>
                <a:ea typeface="Arial"/>
                <a:cs typeface="Arial"/>
                <a:sym typeface="Arial"/>
              </a:rPr>
              <a:t>, 114(2), 345–362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-342931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it-IT" sz="2500">
                <a:latin typeface="Arial"/>
                <a:ea typeface="Arial"/>
                <a:cs typeface="Arial"/>
                <a:sym typeface="Arial"/>
              </a:rPr>
              <a:t>Gelman, R., Gallistel, C. (1978), </a:t>
            </a:r>
            <a:r>
              <a:rPr i="1" lang="it-IT" sz="2500">
                <a:latin typeface="Arial"/>
                <a:ea typeface="Arial"/>
                <a:cs typeface="Arial"/>
                <a:sym typeface="Arial"/>
              </a:rPr>
              <a:t>The Child’s Understanding of Number</a:t>
            </a:r>
            <a:r>
              <a:rPr lang="it-IT" sz="2500">
                <a:latin typeface="Arial"/>
                <a:ea typeface="Arial"/>
                <a:cs typeface="Arial"/>
                <a:sym typeface="Arial"/>
              </a:rPr>
              <a:t>, Cambridge, Harvard University Press.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-342931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it-IT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Linee Guida per il diritto allo studio degli alunni e degli studenti con disturbi specifici di apprendimento, MIUR 2011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-342931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it-IT" sz="2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Linee Guida sulla Gestione dei Disturbi Specifici dell’Apprendimento, ISS 2022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-342931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it-IT" sz="2500">
                <a:latin typeface="Arial"/>
                <a:ea typeface="Arial"/>
                <a:cs typeface="Arial"/>
                <a:sym typeface="Arial"/>
              </a:rPr>
              <a:t>Lucangeli, D., De Candia, C., Poli, S. (2004), </a:t>
            </a:r>
            <a:r>
              <a:rPr i="1" lang="it-IT" sz="2500">
                <a:latin typeface="Arial"/>
                <a:ea typeface="Arial"/>
                <a:cs typeface="Arial"/>
                <a:sym typeface="Arial"/>
              </a:rPr>
              <a:t>L'intelligenza numerica: abilità cognitive e metacognitive nella costruzione della conoscenza numerica dagli 8 agli 11 anni</a:t>
            </a:r>
            <a:r>
              <a:rPr lang="it-IT" sz="2500">
                <a:latin typeface="Arial"/>
                <a:ea typeface="Arial"/>
                <a:cs typeface="Arial"/>
                <a:sym typeface="Arial"/>
              </a:rPr>
              <a:t>, Trento, Erickson.</a:t>
            </a:r>
            <a:endParaRPr/>
          </a:p>
          <a:p>
            <a:pPr indent="-342931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it-IT" sz="2500">
                <a:latin typeface="Arial"/>
                <a:ea typeface="Arial"/>
                <a:cs typeface="Arial"/>
                <a:sym typeface="Arial"/>
              </a:rPr>
              <a:t>Lucangeli, D., Iannitti, A., Vettore, M. (2007), </a:t>
            </a:r>
            <a:r>
              <a:rPr i="1" lang="it-IT" sz="2500">
                <a:latin typeface="Arial"/>
                <a:ea typeface="Arial"/>
                <a:cs typeface="Arial"/>
                <a:sym typeface="Arial"/>
              </a:rPr>
              <a:t>Lo sviluppo dell’Intelligenza Numerica</a:t>
            </a:r>
            <a:r>
              <a:rPr lang="it-IT" sz="2500">
                <a:latin typeface="Arial"/>
                <a:ea typeface="Arial"/>
                <a:cs typeface="Arial"/>
                <a:sym typeface="Arial"/>
              </a:rPr>
              <a:t>, Roma, Carocci.</a:t>
            </a:r>
            <a:endParaRPr/>
          </a:p>
          <a:p>
            <a:pPr indent="-342931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it-IT" sz="2500">
                <a:latin typeface="Arial"/>
                <a:ea typeface="Arial"/>
                <a:cs typeface="Arial"/>
                <a:sym typeface="Arial"/>
              </a:rPr>
              <a:t>Mariani, U., Schiralli, R., (2012), </a:t>
            </a:r>
            <a:r>
              <a:rPr i="1" lang="it-IT" sz="2500">
                <a:latin typeface="Arial"/>
                <a:ea typeface="Arial"/>
                <a:cs typeface="Arial"/>
                <a:sym typeface="Arial"/>
              </a:rPr>
              <a:t>Intelligenza emotiva a scuola</a:t>
            </a:r>
            <a:r>
              <a:rPr lang="it-IT" sz="2500">
                <a:latin typeface="Arial"/>
                <a:ea typeface="Arial"/>
                <a:cs typeface="Arial"/>
                <a:sym typeface="Arial"/>
              </a:rPr>
              <a:t>. Edizioni Erickson, Trento.</a:t>
            </a:r>
            <a:endParaRPr/>
          </a:p>
          <a:p>
            <a:pPr indent="-342931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it-IT" sz="2500">
                <a:latin typeface="Arial"/>
                <a:ea typeface="Arial"/>
                <a:cs typeface="Arial"/>
                <a:sym typeface="Arial"/>
              </a:rPr>
              <a:t>Muratori., A. (2024), Discalculia evolutiva e processi cognitivi di apprendimento della matematica: percorsi di intervento. </a:t>
            </a:r>
            <a:r>
              <a:rPr i="1" lang="it-IT" sz="2500">
                <a:latin typeface="Arial"/>
                <a:ea typeface="Arial"/>
                <a:cs typeface="Arial"/>
                <a:sym typeface="Arial"/>
              </a:rPr>
              <a:t>Giornale Italiano dei Disturbi del Neurosviluppo, Volume 9, numero 2, Agosto 2024, pp. 22-30.</a:t>
            </a:r>
            <a:endParaRPr/>
          </a:p>
          <a:p>
            <a:pPr indent="-342931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it-IT" sz="2500">
                <a:latin typeface="Arial"/>
                <a:ea typeface="Arial"/>
                <a:cs typeface="Arial"/>
                <a:sym typeface="Arial"/>
              </a:rPr>
              <a:t>Piazza, M., Facoetti, A., Trussardi, A.N., Berteletti, I., Conte, S., Lucangeli, D., Dehaene, S., Zorzi, M., (2010), Developmental trajectory of number acuity reveals a severe impairment in developmental dyscalculia, </a:t>
            </a:r>
            <a:r>
              <a:rPr i="1" lang="it-IT" sz="2500">
                <a:latin typeface="Arial"/>
                <a:ea typeface="Arial"/>
                <a:cs typeface="Arial"/>
                <a:sym typeface="Arial"/>
              </a:rPr>
              <a:t>Cognition</a:t>
            </a:r>
            <a:r>
              <a:rPr lang="it-IT" sz="2500">
                <a:latin typeface="Arial"/>
                <a:ea typeface="Arial"/>
                <a:cs typeface="Arial"/>
                <a:sym typeface="Arial"/>
              </a:rPr>
              <a:t>, 2010 Jul;116(1):33-41.</a:t>
            </a:r>
            <a:endParaRPr/>
          </a:p>
          <a:p>
            <a:pPr indent="-342931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it-IT" sz="2500">
                <a:latin typeface="Arial"/>
                <a:ea typeface="Arial"/>
                <a:cs typeface="Arial"/>
                <a:sym typeface="Arial"/>
              </a:rPr>
              <a:t>Siegler, R. S., Mitchell R. (1982), “The Development of Numerical Understanding”, Advances in Child Development and Behavior, 16, pp. 241-312.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-342931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it-IT" sz="2500">
                <a:latin typeface="Arial"/>
                <a:ea typeface="Arial"/>
                <a:cs typeface="Arial"/>
                <a:sym typeface="Arial"/>
              </a:rPr>
              <a:t>Siegler, R. S. (1987), “Strategy Choice in Subtraction”, in Sloboda J. A., Rogers D. (eds.), </a:t>
            </a:r>
            <a:r>
              <a:rPr i="1" lang="it-IT" sz="2500">
                <a:latin typeface="Arial"/>
                <a:ea typeface="Arial"/>
                <a:cs typeface="Arial"/>
                <a:sym typeface="Arial"/>
              </a:rPr>
              <a:t>Cognitive Processes in Mathematics</a:t>
            </a:r>
            <a:r>
              <a:rPr lang="it-IT" sz="2500">
                <a:latin typeface="Arial"/>
                <a:ea typeface="Arial"/>
                <a:cs typeface="Arial"/>
                <a:sym typeface="Arial"/>
              </a:rPr>
              <a:t>, Oxford University Press, New York, pp 81-106.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-342931" lvl="0" marL="3429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lang="it-IT" sz="2500">
                <a:latin typeface="Arial"/>
                <a:ea typeface="Arial"/>
                <a:cs typeface="Arial"/>
                <a:sym typeface="Arial"/>
              </a:rPr>
              <a:t>World Health Organization. International statistical classification of disease and health related problems. ICD-10. Ginevra 2007.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accolta">
  <a:themeElements>
    <a:clrScheme name="Gallery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2024-11-19T15:37:17Z</dcterms:created>
  <dc:creator>Alessia Muratori</dc:creator>
</cp:coreProperties>
</file>